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17"/>
  </p:notesMasterIdLst>
  <p:sldIdLst>
    <p:sldId id="267" r:id="rId5"/>
    <p:sldId id="268" r:id="rId6"/>
    <p:sldId id="270" r:id="rId7"/>
    <p:sldId id="274" r:id="rId8"/>
    <p:sldId id="276" r:id="rId9"/>
    <p:sldId id="282" r:id="rId10"/>
    <p:sldId id="278" r:id="rId11"/>
    <p:sldId id="283" r:id="rId12"/>
    <p:sldId id="286" r:id="rId13"/>
    <p:sldId id="272" r:id="rId14"/>
    <p:sldId id="284" r:id="rId15"/>
    <p:sldId id="285" r:id="rId16"/>
  </p:sldIdLst>
  <p:sldSz cx="9144000" cy="5143500" type="screen16x9"/>
  <p:notesSz cx="6858000" cy="9144000"/>
  <p:embeddedFontLst>
    <p:embeddedFont>
      <p:font typeface="Nunito Sans" pitchFamily="2" charset="0"/>
      <p:regular r:id="rId18"/>
      <p:bold r:id="rId19"/>
      <p:italic r:id="rId20"/>
      <p:boldItalic r:id="rId21"/>
    </p:embeddedFont>
    <p:embeddedFont>
      <p:font typeface="Nunito Sans Black" pitchFamily="2" charset="0"/>
      <p:bold r:id="rId22"/>
      <p:italic r:id="rId23"/>
      <p:boldItalic r:id="rId24"/>
    </p:embeddedFont>
    <p:embeddedFont>
      <p:font typeface="Nunito Sans ExtraLight" pitchFamily="2" charset="0"/>
      <p:regular r:id="rId25"/>
      <p:italic r:id="rId26"/>
    </p:embeddedFont>
    <p:embeddedFont>
      <p:font typeface="Nunito Sans Light" pitchFamily="2" charset="0"/>
      <p:regular r:id="rId27"/>
      <p: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2E6D"/>
    <a:srgbClr val="130C16"/>
    <a:srgbClr val="0080C9"/>
    <a:srgbClr val="005BB8"/>
    <a:srgbClr val="002E6D"/>
    <a:srgbClr val="003BA6"/>
    <a:srgbClr val="315698"/>
    <a:srgbClr val="0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20" autoAdjust="0"/>
    <p:restoredTop sz="92085" autoAdjust="0"/>
  </p:normalViewPr>
  <p:slideViewPr>
    <p:cSldViewPr snapToGrid="0">
      <p:cViewPr>
        <p:scale>
          <a:sx n="100" d="100"/>
          <a:sy n="100" d="100"/>
        </p:scale>
        <p:origin x="605" y="58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8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(t-distributed Stochastic Neighbor Embedding)</a:t>
            </a:r>
          </a:p>
          <a:p>
            <a:r>
              <a:rPr lang="it-IT" b="1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nonlinear</a:t>
            </a:r>
            <a:r>
              <a:rPr lang="it-IT" b="1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it-IT" b="1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dimensionality</a:t>
            </a:r>
            <a:r>
              <a:rPr lang="it-IT" b="1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it-IT" b="1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reduction</a:t>
            </a:r>
            <a:endParaRPr lang="en-US" dirty="0">
              <a:solidFill>
                <a:srgbClr val="292929"/>
              </a:solidFill>
              <a:latin typeface="Nunito Sans" pitchFamily="2" charset="0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create a </a:t>
            </a:r>
            <a:r>
              <a:rPr lang="en-US" b="1" i="0" dirty="0">
                <a:solidFill>
                  <a:srgbClr val="292929"/>
                </a:solidFill>
                <a:effectLst/>
                <a:latin typeface="Nunito Sans" pitchFamily="2" charset="0"/>
              </a:rPr>
              <a:t>probability distribution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 that represents similarities between neighbors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59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sviluppare il nostro modello abbiamo usato soltanto i dati che partivano almeno da Aprile -&gt; 17 vetture su 23</a:t>
            </a:r>
          </a:p>
        </p:txBody>
      </p:sp>
    </p:spTree>
    <p:extLst>
      <p:ext uri="{BB962C8B-B14F-4D97-AF65-F5344CB8AC3E}">
        <p14:creationId xmlns:p14="http://schemas.microsoft.com/office/powerpoint/2010/main" val="209916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304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022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94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aggiungo collezionista perché è una categoria che si contraddistingue da città solo per variabilità geografica – che noi abbiamo scelto di non usare</a:t>
            </a:r>
          </a:p>
        </p:txBody>
      </p:sp>
    </p:spTree>
    <p:extLst>
      <p:ext uri="{BB962C8B-B14F-4D97-AF65-F5344CB8AC3E}">
        <p14:creationId xmlns:p14="http://schemas.microsoft.com/office/powerpoint/2010/main" val="120515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05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53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Connected</a:t>
            </a:r>
            <a:r>
              <a:rPr lang="it-IT" dirty="0"/>
              <a:t> Cars -            Data </a:t>
            </a:r>
            <a:r>
              <a:rPr lang="it-IT" dirty="0" err="1"/>
              <a:t>exploration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Preliminary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017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72C17DE-22B9-44C5-AC43-2F0268F4E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1648" r="39871" b="9707"/>
          <a:stretch/>
        </p:blipFill>
        <p:spPr>
          <a:xfrm rot="5400000">
            <a:off x="5754823" y="-142557"/>
            <a:ext cx="373379" cy="126492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B3A74C-EB1B-44C7-A007-A0B264B57ADC}"/>
              </a:ext>
            </a:extLst>
          </p:cNvPr>
          <p:cNvSpPr txBox="1"/>
          <p:nvPr/>
        </p:nvSpPr>
        <p:spPr>
          <a:xfrm>
            <a:off x="4486092" y="377434"/>
            <a:ext cx="164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Lower </a:t>
            </a:r>
            <a:r>
              <a:rPr lang="it-IT" sz="1000" dirty="0" err="1"/>
              <a:t>value</a:t>
            </a:r>
            <a:endParaRPr lang="it-IT" sz="1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7B0D67-F55B-4DD9-A428-DCB5E6AFC9DD}"/>
              </a:ext>
            </a:extLst>
          </p:cNvPr>
          <p:cNvSpPr txBox="1"/>
          <p:nvPr/>
        </p:nvSpPr>
        <p:spPr>
          <a:xfrm>
            <a:off x="6490152" y="377434"/>
            <a:ext cx="164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Higher</a:t>
            </a:r>
            <a:r>
              <a:rPr lang="it-IT" sz="1000" dirty="0"/>
              <a:t> </a:t>
            </a:r>
            <a:r>
              <a:rPr lang="it-IT" sz="1000" dirty="0" err="1"/>
              <a:t>value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34593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r>
              <a:rPr lang="it-IT" dirty="0"/>
              <a:t> – t-SNE</a:t>
            </a:r>
          </a:p>
        </p:txBody>
      </p:sp>
    </p:spTree>
    <p:extLst>
      <p:ext uri="{BB962C8B-B14F-4D97-AF65-F5344CB8AC3E}">
        <p14:creationId xmlns:p14="http://schemas.microsoft.com/office/powerpoint/2010/main" val="195116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origine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1209618"/>
            <a:ext cx="4932150" cy="37654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/>
              <a:t>Divisi per mese, alcuni mesi divisi in più parti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/>
              <a:t>Da gennaio a novembre 2021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/>
              <a:t>44,461,476 osservazioni totali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/>
              <a:t>98 variabili, tra cui vin e tempo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/>
              <a:t>23 vetture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la 10">
            <a:extLst>
              <a:ext uri="{FF2B5EF4-FFF2-40B4-BE49-F238E27FC236}">
                <a16:creationId xmlns:a16="http://schemas.microsoft.com/office/drawing/2014/main" id="{65A04B91-2554-4419-9C12-0C9DECE1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52367"/>
              </p:ext>
            </p:extLst>
          </p:nvPr>
        </p:nvGraphicFramePr>
        <p:xfrm>
          <a:off x="5419725" y="381794"/>
          <a:ext cx="3390900" cy="459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171408559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625473758"/>
                    </a:ext>
                  </a:extLst>
                </a:gridCol>
              </a:tblGrid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vin</a:t>
                      </a:r>
                      <a:r>
                        <a:rPr lang="it-IT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n</a:t>
                      </a:r>
                      <a:endParaRPr lang="it-IT" sz="120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87097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we6L4O8OnRPcI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11081243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53471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weUt7DOGvLs.Q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7722995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339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webPYILDwRL2Y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5998066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20680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welW..H7Jcvtk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3934703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35074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we6Io1orD6ZqU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3184234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5919212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wethYLo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Izons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2824718</a:t>
                      </a:r>
                      <a:r>
                        <a:rPr lang="it-IT" sz="1050" b="0" i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80962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wePzkZRBJVZX6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2539045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37069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weLLGXmdNHJSs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2152385</a:t>
                      </a:r>
                      <a:r>
                        <a:rPr lang="it-IT" sz="1050" b="0" i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880581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weETUYWqZWYtU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1252681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19391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we8F9c2HmgHTg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947809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183575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wecwaRx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/nQ0/U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935276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60044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weqLt2l3A46k.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580105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58110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/zqajMHWt5A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518479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20050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wexk2.OvmSHLk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242161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302365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weuFKQIPmnkoQ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203003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666846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weHgOoUs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dXe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.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127886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131636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wefEV0Q8bCSls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84714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178168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weLCefJHvIdPk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62741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90550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wefrnTnIsTjSA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41614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49425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wejsQBu4EfeRQ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19308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345285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we.B4AJ6TFE5o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4427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663259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weQj3/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jzjObiE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3882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432523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we6L4O8OnRPc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27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38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struttura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Segnaposto immagine 12" descr="Immagine che contiene testo, lampada, luce&#10;&#10;Descrizione generata automaticamente">
            <a:extLst>
              <a:ext uri="{FF2B5EF4-FFF2-40B4-BE49-F238E27FC236}">
                <a16:creationId xmlns:a16="http://schemas.microsoft.com/office/drawing/2014/main" id="{6560EF99-22D2-401F-8DDD-A6CEDFBC92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" b="20"/>
          <a:stretch>
            <a:fillRect/>
          </a:stretch>
        </p:blipFill>
        <p:spPr/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E0A222D3-6873-4F88-AA1D-F8969D19A7A9}"/>
              </a:ext>
            </a:extLst>
          </p:cNvPr>
          <p:cNvSpPr txBox="1">
            <a:spLocks/>
          </p:cNvSpPr>
          <p:nvPr/>
        </p:nvSpPr>
        <p:spPr>
          <a:xfrm>
            <a:off x="323850" y="855389"/>
            <a:ext cx="7886700" cy="7947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Divisione mensile poco rappresentativa del campione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Divisione per VIN</a:t>
            </a:r>
          </a:p>
          <a:p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A21CA2C-6D21-439F-8DE3-9EA1532CCED3}"/>
              </a:ext>
            </a:extLst>
          </p:cNvPr>
          <p:cNvSpPr/>
          <p:nvPr/>
        </p:nvSpPr>
        <p:spPr>
          <a:xfrm>
            <a:off x="97971" y="1833627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2EE96A9-9B76-46D7-A947-57B2DEC781E4}"/>
              </a:ext>
            </a:extLst>
          </p:cNvPr>
          <p:cNvSpPr/>
          <p:nvPr/>
        </p:nvSpPr>
        <p:spPr>
          <a:xfrm>
            <a:off x="97970" y="2513366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2976B36-08B9-4F43-8ACC-54E8096F9D0A}"/>
              </a:ext>
            </a:extLst>
          </p:cNvPr>
          <p:cNvSpPr/>
          <p:nvPr/>
        </p:nvSpPr>
        <p:spPr>
          <a:xfrm>
            <a:off x="97969" y="3058269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C70643B-B7CE-4C51-ABFC-DAA1CB64E849}"/>
              </a:ext>
            </a:extLst>
          </p:cNvPr>
          <p:cNvSpPr/>
          <p:nvPr/>
        </p:nvSpPr>
        <p:spPr>
          <a:xfrm>
            <a:off x="97971" y="3473128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6F68B8A-FEEC-4A4B-9B1E-944B6F26D270}"/>
              </a:ext>
            </a:extLst>
          </p:cNvPr>
          <p:cNvSpPr/>
          <p:nvPr/>
        </p:nvSpPr>
        <p:spPr>
          <a:xfrm>
            <a:off x="97969" y="4446096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F437199-F662-41DA-BA53-C2EFBDC4178D}"/>
              </a:ext>
            </a:extLst>
          </p:cNvPr>
          <p:cNvSpPr/>
          <p:nvPr/>
        </p:nvSpPr>
        <p:spPr>
          <a:xfrm>
            <a:off x="97969" y="4860955"/>
            <a:ext cx="378279" cy="9903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35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metodologia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6732"/>
            <a:ext cx="8522970" cy="3965787"/>
          </a:xfrm>
        </p:spPr>
        <p:txBody>
          <a:bodyPr>
            <a:normAutofit/>
          </a:bodyPr>
          <a:lstStyle/>
          <a:p>
            <a:r>
              <a:rPr lang="it-IT" b="1" dirty="0"/>
              <a:t>Obiettivi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ipotizzare delle tipologie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testare l’appartenenza delle vetture alle tipologie sviluppate</a:t>
            </a:r>
          </a:p>
          <a:p>
            <a:endParaRPr lang="it-IT" dirty="0"/>
          </a:p>
          <a:p>
            <a:r>
              <a:rPr lang="it-IT" dirty="0"/>
              <a:t>Focus su alcuni elementi di analisi potenzialmente distintivi, analizzati per vettura, per la flotta e nel tempo: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Velocità media di guida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Velocità massima raggiunta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Durata guida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Frequenza uso auto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Sulla base di questi assegnazione a tipologia utenti. </a:t>
            </a:r>
          </a:p>
          <a:p>
            <a:endParaRPr lang="it-IT" dirty="0"/>
          </a:p>
          <a:p>
            <a:r>
              <a:rPr lang="it-IT" dirty="0"/>
              <a:t>Sarà poi possibile arricchire i modelli con ulteriori analisi basate sulle variabili restanti. </a:t>
            </a:r>
          </a:p>
          <a:p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0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AA9F94F1-8297-4A53-8ABE-7C7B0E046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327" b="3327"/>
          <a:stretch/>
        </p:blipFill>
        <p:spPr>
          <a:xfrm>
            <a:off x="0" y="1930111"/>
            <a:ext cx="9144000" cy="321339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5094816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Dati – metodologia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96D2A5B1-9C2A-4037-BF98-41A4201CEBA2}"/>
              </a:ext>
            </a:extLst>
          </p:cNvPr>
          <p:cNvSpPr txBox="1">
            <a:spLocks/>
          </p:cNvSpPr>
          <p:nvPr/>
        </p:nvSpPr>
        <p:spPr>
          <a:xfrm>
            <a:off x="323850" y="871189"/>
            <a:ext cx="8128949" cy="9864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trarre informazioni dai dati è stato sviluppato un algoritmo che divida i dati in </a:t>
            </a:r>
            <a:r>
              <a:rPr lang="it-IT" b="1" dirty="0"/>
              <a:t>serie</a:t>
            </a:r>
            <a:r>
              <a:rPr lang="it-IT" dirty="0"/>
              <a:t>: periodi in cui la macchina passa da una velocità uguale a zero a velocità superiori e torna a zero.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tutte le serie risultano però utili all’analisi: alcune vengono eliminate dall’algoritmo sulla base di parametri di velocità e distanza nel tempo dalle altre serie.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41F5CDB-AAE1-492A-B731-93E367CAD0EB}"/>
              </a:ext>
            </a:extLst>
          </p:cNvPr>
          <p:cNvSpPr/>
          <p:nvPr/>
        </p:nvSpPr>
        <p:spPr>
          <a:xfrm>
            <a:off x="734400" y="1930110"/>
            <a:ext cx="921600" cy="3109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24BDDE8-719E-4A3E-90B7-1E5DF9A06321}"/>
              </a:ext>
            </a:extLst>
          </p:cNvPr>
          <p:cNvSpPr/>
          <p:nvPr/>
        </p:nvSpPr>
        <p:spPr>
          <a:xfrm>
            <a:off x="3732878" y="1930110"/>
            <a:ext cx="385522" cy="3109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5DD4F2C-E41F-4BD3-829F-6E9DF5FB372E}"/>
              </a:ext>
            </a:extLst>
          </p:cNvPr>
          <p:cNvSpPr/>
          <p:nvPr/>
        </p:nvSpPr>
        <p:spPr>
          <a:xfrm>
            <a:off x="5234400" y="1930110"/>
            <a:ext cx="756000" cy="3109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EE7E063-E305-4F12-9859-72B728C95D5D}"/>
              </a:ext>
            </a:extLst>
          </p:cNvPr>
          <p:cNvSpPr/>
          <p:nvPr/>
        </p:nvSpPr>
        <p:spPr>
          <a:xfrm>
            <a:off x="8064000" y="1930109"/>
            <a:ext cx="684000" cy="31098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AA9F94F1-8297-4A53-8ABE-7C7B0E046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327" b="3327"/>
          <a:stretch/>
        </p:blipFill>
        <p:spPr>
          <a:xfrm>
            <a:off x="0" y="1930111"/>
            <a:ext cx="9144000" cy="321339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5094816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Dati – metodologia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96D2A5B1-9C2A-4037-BF98-41A4201CEBA2}"/>
              </a:ext>
            </a:extLst>
          </p:cNvPr>
          <p:cNvSpPr txBox="1">
            <a:spLocks/>
          </p:cNvSpPr>
          <p:nvPr/>
        </p:nvSpPr>
        <p:spPr>
          <a:xfrm>
            <a:off x="323850" y="871189"/>
            <a:ext cx="8128949" cy="9864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L’algoritmo si basa su due parametri: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it-IT" dirty="0"/>
              <a:t>La velocità che deve raggiungere al suo interno la vettura perché la serie sia considerata valida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it-IT" dirty="0"/>
              <a:t>La distanza di tempo che deve intercorrere tra due serie perché siano considerate distinte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41F5CDB-AAE1-492A-B731-93E367CAD0EB}"/>
              </a:ext>
            </a:extLst>
          </p:cNvPr>
          <p:cNvSpPr/>
          <p:nvPr/>
        </p:nvSpPr>
        <p:spPr>
          <a:xfrm>
            <a:off x="734400" y="1930110"/>
            <a:ext cx="921600" cy="3109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24BDDE8-719E-4A3E-90B7-1E5DF9A06321}"/>
              </a:ext>
            </a:extLst>
          </p:cNvPr>
          <p:cNvSpPr/>
          <p:nvPr/>
        </p:nvSpPr>
        <p:spPr>
          <a:xfrm>
            <a:off x="3732878" y="1930110"/>
            <a:ext cx="385522" cy="3109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5DD4F2C-E41F-4BD3-829F-6E9DF5FB372E}"/>
              </a:ext>
            </a:extLst>
          </p:cNvPr>
          <p:cNvSpPr/>
          <p:nvPr/>
        </p:nvSpPr>
        <p:spPr>
          <a:xfrm>
            <a:off x="5234400" y="1930110"/>
            <a:ext cx="756000" cy="3109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EE7E063-E305-4F12-9859-72B728C95D5D}"/>
              </a:ext>
            </a:extLst>
          </p:cNvPr>
          <p:cNvSpPr/>
          <p:nvPr/>
        </p:nvSpPr>
        <p:spPr>
          <a:xfrm>
            <a:off x="8064000" y="1930109"/>
            <a:ext cx="684000" cy="31098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3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1EC18A-069F-4896-A43A-4E824DEE62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192" y="893694"/>
            <a:ext cx="8643615" cy="424980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Frequenza di trasmissione dei dati: </a:t>
            </a:r>
            <a:r>
              <a:rPr lang="it-IT" dirty="0"/>
              <a:t>la frequenza con cui ogni dato viene trasmessa è estremamente variabile, questo implica una maggiore difficoltà nel correlare tra loro le diverse variabili</a:t>
            </a:r>
            <a:endParaRPr lang="it-IT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Parti del dataset mancanti: </a:t>
            </a:r>
            <a:r>
              <a:rPr lang="it-IT" dirty="0"/>
              <a:t>nel corso dell’analisi per serie è emersa l’assenza di parti di dataset: occasionalmente ad esempio ci sono dei salti temporali notevoli senza che tra due periodi di attività ci sia uno spegnimento dell’auto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GPS</a:t>
            </a:r>
            <a:r>
              <a:rPr lang="it-IT" dirty="0"/>
              <a:t>: Alcune latitudini e longitudini risultano occasionalmente poco affidabili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 err="1"/>
              <a:t>Timestamp</a:t>
            </a:r>
            <a:r>
              <a:rPr lang="it-IT" b="1" dirty="0"/>
              <a:t>: </a:t>
            </a:r>
            <a:r>
              <a:rPr lang="it-IT" dirty="0"/>
              <a:t>per calcolare il fuso orario locale occorre fare riferimento a latitudine e longitudine, nei rari casi in cui non siano affidabili è difficile calcolare un cambio di fuso orario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sz="1050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valorizzazione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4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Ipotesi – tipi di user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83692" y="834126"/>
            <a:ext cx="2760503" cy="4253429"/>
          </a:xfrm>
        </p:spPr>
        <p:txBody>
          <a:bodyPr>
            <a:normAutofit/>
          </a:bodyPr>
          <a:lstStyle/>
          <a:p>
            <a:endParaRPr lang="it-IT" sz="1200" b="1" dirty="0">
              <a:latin typeface="Nunito Sans" pitchFamily="2" charset="0"/>
            </a:endParaRPr>
          </a:p>
          <a:p>
            <a:endParaRPr lang="it-IT" sz="1200" b="1" dirty="0">
              <a:latin typeface="Nunito Sans" pitchFamily="2" charset="0"/>
            </a:endParaRPr>
          </a:p>
          <a:p>
            <a:r>
              <a:rPr lang="it-IT" sz="1200" b="1" dirty="0">
                <a:latin typeface="Nunito Sans" pitchFamily="2" charset="0"/>
              </a:rPr>
              <a:t>Pilota professionista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   Velocità media e massima alte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Uso pressochè continuo della vettura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Guida per lunghi periodi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Grande variabilità geografica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Nunito Sans" pitchFamily="2" charset="0"/>
            </a:endParaRPr>
          </a:p>
          <a:p>
            <a:pPr>
              <a:lnSpc>
                <a:spcPct val="110000"/>
              </a:lnSpc>
            </a:pPr>
            <a:endParaRPr lang="it-IT" sz="1200" dirty="0">
              <a:latin typeface="Nunito Sans" pitchFamily="2" charset="0"/>
            </a:endParaRPr>
          </a:p>
          <a:p>
            <a:pPr>
              <a:lnSpc>
                <a:spcPct val="110000"/>
              </a:lnSpc>
            </a:pPr>
            <a:endParaRPr lang="it-IT" sz="1200" dirty="0">
              <a:latin typeface="Nunito Sans" pitchFamily="2" charset="0"/>
            </a:endParaRPr>
          </a:p>
          <a:p>
            <a:pPr>
              <a:lnSpc>
                <a:spcPct val="110000"/>
              </a:lnSpc>
            </a:pPr>
            <a:r>
              <a:rPr lang="it-IT" sz="1200" b="1" dirty="0">
                <a:latin typeface="Nunito Sans" pitchFamily="2" charset="0"/>
              </a:rPr>
              <a:t>Sport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Uso della vettura raro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Guida per brevi periodi 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Velocità massima e media estremamente alte </a:t>
            </a:r>
          </a:p>
          <a:p>
            <a:endParaRPr lang="it-IT" dirty="0">
              <a:latin typeface="Nunito Sans" pitchFamily="2" charset="0"/>
            </a:endParaRPr>
          </a:p>
          <a:p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8DBD7672-416A-4236-958A-8CF9A0E84FE8}"/>
              </a:ext>
            </a:extLst>
          </p:cNvPr>
          <p:cNvSpPr/>
          <p:nvPr/>
        </p:nvSpPr>
        <p:spPr>
          <a:xfrm>
            <a:off x="371523" y="1212226"/>
            <a:ext cx="1048312" cy="103121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FA1B9917-D93D-46F5-83EF-6BC9A5C6F5ED}"/>
              </a:ext>
            </a:extLst>
          </p:cNvPr>
          <p:cNvSpPr txBox="1">
            <a:spLocks/>
          </p:cNvSpPr>
          <p:nvPr/>
        </p:nvSpPr>
        <p:spPr>
          <a:xfrm>
            <a:off x="5943587" y="871521"/>
            <a:ext cx="3054983" cy="4253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endParaRPr lang="it-IT" sz="1200" b="1" dirty="0">
              <a:latin typeface="Nunito Sans" pitchFamily="2" charset="0"/>
            </a:endParaRPr>
          </a:p>
          <a:p>
            <a:pPr>
              <a:lnSpc>
                <a:spcPct val="120000"/>
              </a:lnSpc>
            </a:pPr>
            <a:r>
              <a:rPr lang="it-IT" sz="1200" b="1" dirty="0">
                <a:latin typeface="Nunito Sans" pitchFamily="2" charset="0"/>
              </a:rPr>
              <a:t>Città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Velocità massime e medie basse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Uso della vettura da frequente a raro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Guida per brevi periodi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Scarsa variabilità geografica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Nunito Sans" pitchFamily="2" charset="0"/>
            </a:endParaRPr>
          </a:p>
          <a:p>
            <a:endParaRPr lang="it-IT" sz="1200" dirty="0">
              <a:latin typeface="Nunito Sans" pitchFamily="2" charset="0"/>
            </a:endParaRPr>
          </a:p>
          <a:p>
            <a:endParaRPr lang="it-IT" sz="1200" dirty="0">
              <a:latin typeface="Nunito Sans" pitchFamily="2" charset="0"/>
            </a:endParaRPr>
          </a:p>
          <a:p>
            <a:pPr>
              <a:lnSpc>
                <a:spcPct val="110000"/>
              </a:lnSpc>
            </a:pPr>
            <a:r>
              <a:rPr lang="it-IT" sz="1200" b="1" dirty="0">
                <a:latin typeface="Nunito Sans" pitchFamily="2" charset="0"/>
              </a:rPr>
              <a:t>Gita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Velocità massima media/elevata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Velocità media nella media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Uso della vettura da frequente a raro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latin typeface="Nunito Sans" pitchFamily="2" charset="0"/>
              </a:rPr>
              <a:t>Guida per periodi medio/lunghi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it-IT" sz="1200" dirty="0"/>
          </a:p>
          <a:p>
            <a:endParaRPr lang="it-IT" sz="1200" dirty="0"/>
          </a:p>
          <a:p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4828F6A-7CE4-46F0-8A0C-571E976C729F}"/>
              </a:ext>
            </a:extLst>
          </p:cNvPr>
          <p:cNvSpPr/>
          <p:nvPr/>
        </p:nvSpPr>
        <p:spPr>
          <a:xfrm>
            <a:off x="366310" y="2831132"/>
            <a:ext cx="1048312" cy="103121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0AD023E-E6A8-4B11-B423-692A6FDD3939}"/>
              </a:ext>
            </a:extLst>
          </p:cNvPr>
          <p:cNvSpPr/>
          <p:nvPr/>
        </p:nvSpPr>
        <p:spPr>
          <a:xfrm>
            <a:off x="4658560" y="1249396"/>
            <a:ext cx="1048312" cy="103121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B91B6BE-F59F-4524-9B9E-0D273D5489BA}"/>
              </a:ext>
            </a:extLst>
          </p:cNvPr>
          <p:cNvSpPr/>
          <p:nvPr/>
        </p:nvSpPr>
        <p:spPr>
          <a:xfrm>
            <a:off x="4658560" y="2868302"/>
            <a:ext cx="1048312" cy="103121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253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4924651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623</Words>
  <Application>Microsoft Office PowerPoint</Application>
  <PresentationFormat>Presentazione su schermo (16:9)</PresentationFormat>
  <Paragraphs>139</Paragraphs>
  <Slides>12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Nunito Sans</vt:lpstr>
      <vt:lpstr>Nunito Sans ExtraLight</vt:lpstr>
      <vt:lpstr>Nunito Sans Light</vt:lpstr>
      <vt:lpstr>Arial</vt:lpstr>
      <vt:lpstr>Times New Roman</vt:lpstr>
      <vt:lpstr>Roboto</vt:lpstr>
      <vt:lpstr>Nunito Sans Black</vt:lpstr>
      <vt:lpstr>APPLIED</vt:lpstr>
      <vt:lpstr>Presentazione standard di PowerPoint</vt:lpstr>
      <vt:lpstr>Dati - origine </vt:lpstr>
      <vt:lpstr>Dati - struttura</vt:lpstr>
      <vt:lpstr>Dati - metodologia</vt:lpstr>
      <vt:lpstr>Dati – metodologia</vt:lpstr>
      <vt:lpstr>Dati – metodologia</vt:lpstr>
      <vt:lpstr>Dati - valorizzazione</vt:lpstr>
      <vt:lpstr>Ipotesi – tipi di user</vt:lpstr>
      <vt:lpstr>findings</vt:lpstr>
      <vt:lpstr>findings</vt:lpstr>
      <vt:lpstr>findings</vt:lpstr>
      <vt:lpstr>Findings – t-SNE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88</cp:revision>
  <dcterms:created xsi:type="dcterms:W3CDTF">2021-10-06T12:39:56Z</dcterms:created>
  <dcterms:modified xsi:type="dcterms:W3CDTF">2021-11-26T17:11:33Z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